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5" r:id="rId7"/>
    <p:sldId id="270" r:id="rId8"/>
    <p:sldId id="281" r:id="rId9"/>
    <p:sldId id="272" r:id="rId10"/>
    <p:sldId id="273" r:id="rId11"/>
    <p:sldId id="284" r:id="rId12"/>
    <p:sldId id="282" r:id="rId13"/>
    <p:sldId id="285" r:id="rId14"/>
    <p:sldId id="286" r:id="rId15"/>
    <p:sldId id="287" r:id="rId16"/>
    <p:sldId id="274" r:id="rId17"/>
    <p:sldId id="275" r:id="rId18"/>
    <p:sldId id="276" r:id="rId19"/>
    <p:sldId id="288" r:id="rId20"/>
    <p:sldId id="279" r:id="rId21"/>
    <p:sldId id="289" r:id="rId22"/>
    <p:sldId id="291" r:id="rId23"/>
    <p:sldId id="290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35EE9-C426-4C92-812E-6E5D96083DEE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4F3AE-B7E0-494D-BC11-6C908643EF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35EE9-C426-4C92-812E-6E5D96083DEE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4F3AE-B7E0-494D-BC11-6C908643EF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85860"/>
            <a:ext cx="2057400" cy="4840303"/>
          </a:xfrm>
        </p:spPr>
        <p:txBody>
          <a:bodyPr vert="eaVert"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35EE9-C426-4C92-812E-6E5D96083DEE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4F3AE-B7E0-494D-BC11-6C908643EF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35EE9-C426-4C92-812E-6E5D96083DEE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4F3AE-B7E0-494D-BC11-6C908643EF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35EE9-C426-4C92-812E-6E5D96083DEE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4F3AE-B7E0-494D-BC11-6C908643EF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35EE9-C426-4C92-812E-6E5D96083DEE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4F3AE-B7E0-494D-BC11-6C908643EF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35EE9-C426-4C92-812E-6E5D96083DEE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4F3AE-B7E0-494D-BC11-6C908643EF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35EE9-C426-4C92-812E-6E5D96083DEE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4F3AE-B7E0-494D-BC11-6C908643EF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35EE9-C426-4C92-812E-6E5D96083DEE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4F3AE-B7E0-494D-BC11-6C908643EF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35EE9-C426-4C92-812E-6E5D96083DEE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4F3AE-B7E0-494D-BC11-6C908643EF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35EE9-C426-4C92-812E-6E5D96083DEE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4F3AE-B7E0-494D-BC11-6C908643EF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35EE9-C426-4C92-812E-6E5D96083DEE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4F3AE-B7E0-494D-BC11-6C908643EF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Neo Sans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>
              <a:lumMod val="50000"/>
            </a:schemeClr>
          </a:solidFill>
          <a:latin typeface="Neo Sans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>
              <a:lumMod val="50000"/>
            </a:schemeClr>
          </a:solidFill>
          <a:latin typeface="Neo Sans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50000"/>
            </a:schemeClr>
          </a:solidFill>
          <a:latin typeface="Neo Sans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>
              <a:lumMod val="50000"/>
            </a:schemeClr>
          </a:solidFill>
          <a:latin typeface="Neo Sans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>
              <a:lumMod val="50000"/>
            </a:schemeClr>
          </a:solidFill>
          <a:latin typeface="Neo San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ena-drnis.com/" TargetMode="External"/><Relationship Id="rId2" Type="http://schemas.openxmlformats.org/officeDocument/2006/relationships/hyperlink" Target="mailto:udruga.zena1@si.ht.h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veleknin.hr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34222"/>
            <a:ext cx="7772400" cy="1470025"/>
          </a:xfrm>
        </p:spPr>
        <p:txBody>
          <a:bodyPr>
            <a:normAutofit/>
          </a:bodyPr>
          <a:lstStyle/>
          <a:p>
            <a:r>
              <a:rPr lang="hr-HR" sz="2800" dirty="0" smtClean="0"/>
              <a:t>ZAVRŠNA </a:t>
            </a:r>
            <a:r>
              <a:rPr lang="hr-HR" sz="2800" dirty="0"/>
              <a:t>KONFERENCIJA</a:t>
            </a:r>
            <a:br>
              <a:rPr lang="hr-HR" sz="2800" dirty="0"/>
            </a:br>
            <a:r>
              <a:rPr lang="hr-HR" sz="2800" dirty="0"/>
              <a:t>PROJEKT „MA DA – Mladi, A Društveno Angažirani”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hr-HR" dirty="0"/>
              <a:t>                     </a:t>
            </a:r>
            <a:r>
              <a:rPr lang="hr-HR" sz="1200" dirty="0">
                <a:solidFill>
                  <a:schemeClr val="tx1"/>
                </a:solidFill>
              </a:rPr>
              <a:t>Šibenik, </a:t>
            </a:r>
            <a:r>
              <a:rPr lang="hr-HR" sz="1200" dirty="0" smtClean="0">
                <a:solidFill>
                  <a:schemeClr val="tx1"/>
                </a:solidFill>
              </a:rPr>
              <a:t>16.09.2019.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DCFF14-9718-40B9-AF0C-A5BF8B641D8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849" y="590527"/>
            <a:ext cx="561340" cy="5035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5AA62C-8501-4F6B-B503-1DB679A76C1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196" y="525608"/>
            <a:ext cx="503555" cy="50355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05F82D1-34EB-4B80-9C18-C7E669237198}"/>
              </a:ext>
            </a:extLst>
          </p:cNvPr>
          <p:cNvSpPr/>
          <p:nvPr/>
        </p:nvSpPr>
        <p:spPr>
          <a:xfrm>
            <a:off x="1457657" y="1193969"/>
            <a:ext cx="567037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hr-HR" sz="1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EUROPSKI SOCIJALNI FOND</a:t>
            </a:r>
            <a:endParaRPr lang="hr-HR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hr-HR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Podrška razvoju partnerstva organizacija civilnog društva i visokoobrazovnih ustanova za provedbu</a:t>
            </a:r>
          </a:p>
          <a:p>
            <a:pPr algn="ctr">
              <a:spcAft>
                <a:spcPts val="0"/>
              </a:spcAft>
            </a:pPr>
            <a:r>
              <a:rPr lang="hr-HR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Programa društveno korisnog učenja</a:t>
            </a:r>
          </a:p>
          <a:p>
            <a:pPr algn="ctr">
              <a:spcAft>
                <a:spcPts val="0"/>
              </a:spcAft>
            </a:pPr>
            <a:r>
              <a:rPr lang="hr-HR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2014. – 2020.</a:t>
            </a:r>
          </a:p>
          <a:p>
            <a:pPr algn="ctr">
              <a:spcAft>
                <a:spcPts val="0"/>
              </a:spcAft>
            </a:pPr>
            <a:r>
              <a:rPr lang="hr-HR" sz="1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MA DA- Mladi, A Društveno Angažirani</a:t>
            </a:r>
            <a:endParaRPr lang="hr-HR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hr-HR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Broj poziva: UP.04.2.1.02</a:t>
            </a:r>
          </a:p>
          <a:p>
            <a:pPr algn="ctr">
              <a:spcAft>
                <a:spcPts val="0"/>
              </a:spcAft>
            </a:pPr>
            <a:r>
              <a:rPr lang="hr-HR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Kodni broj: </a:t>
            </a:r>
            <a:r>
              <a:rPr lang="hr-HR" sz="1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UP.04.2.02.0175</a:t>
            </a:r>
            <a:endParaRPr lang="hr-HR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7" descr="grb_hr.jpg">
            <a:extLst>
              <a:ext uri="{FF2B5EF4-FFF2-40B4-BE49-F238E27FC236}">
                <a16:creationId xmlns:a16="http://schemas.microsoft.com/office/drawing/2014/main" id="{FCDF6BCA-9D38-4189-A579-2216B2FFFEBA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81030" y="5110820"/>
            <a:ext cx="1279882" cy="9048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48AB99-E5FA-4478-B90E-72D63FD957BD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697753"/>
            <a:ext cx="5090160" cy="1731010"/>
          </a:xfrm>
          <a:prstGeom prst="rect">
            <a:avLst/>
          </a:prstGeom>
        </p:spPr>
      </p:pic>
      <p:sp>
        <p:nvSpPr>
          <p:cNvPr id="9" name="Text Box 1">
            <a:extLst>
              <a:ext uri="{FF2B5EF4-FFF2-40B4-BE49-F238E27FC236}">
                <a16:creationId xmlns:a16="http://schemas.microsoft.com/office/drawing/2014/main" id="{2EF0E975-F651-49F2-B80B-17E5ED1B7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624" y="5949280"/>
            <a:ext cx="1295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800" b="1" dirty="0" err="1" smtClean="0">
                <a:solidFill>
                  <a:srgbClr val="1F497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Ovaj</a:t>
            </a:r>
            <a:r>
              <a:rPr lang="en-US" sz="800" b="1" dirty="0" smtClean="0">
                <a:solidFill>
                  <a:srgbClr val="1F497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b="1" dirty="0" err="1">
                <a:solidFill>
                  <a:srgbClr val="1F497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projekt</a:t>
            </a:r>
            <a:r>
              <a:rPr lang="en-US" sz="800" b="1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b="1" dirty="0" err="1">
                <a:solidFill>
                  <a:srgbClr val="1F497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sufinancira</a:t>
            </a:r>
            <a:r>
              <a:rPr lang="en-US" sz="800" b="1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b="1" dirty="0" err="1">
                <a:solidFill>
                  <a:srgbClr val="1F497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Ured</a:t>
            </a:r>
            <a:r>
              <a:rPr lang="en-US" sz="800" b="1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800" b="1" dirty="0" err="1">
                <a:solidFill>
                  <a:srgbClr val="1F497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udruge</a:t>
            </a:r>
            <a:r>
              <a:rPr lang="en-US" sz="800" b="1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b="1" dirty="0" err="1">
                <a:solidFill>
                  <a:srgbClr val="1F497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Vlade</a:t>
            </a:r>
            <a:r>
              <a:rPr lang="en-US" sz="800" b="1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800" b="1" dirty="0" err="1">
                <a:solidFill>
                  <a:srgbClr val="1F497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Republike</a:t>
            </a:r>
            <a:r>
              <a:rPr lang="en-US" sz="800" b="1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b="1" dirty="0" err="1">
                <a:solidFill>
                  <a:srgbClr val="1F497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Hrvatske</a:t>
            </a:r>
            <a:r>
              <a:rPr lang="en-US" sz="800" b="1" dirty="0" smtClean="0">
                <a:solidFill>
                  <a:srgbClr val="1F497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DE3F8-23C6-4156-9DB7-7F1C9C1AD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8D4A3-F111-4308-AAAD-EEA493878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hr-HR" dirty="0" smtClean="0"/>
              <a:t>Osposobljeni studenti (14), profesori (4) te djelatnici </a:t>
            </a:r>
            <a:r>
              <a:rPr lang="hr-HR" dirty="0"/>
              <a:t>OCD-ova </a:t>
            </a:r>
            <a:r>
              <a:rPr lang="hr-HR" dirty="0" smtClean="0"/>
              <a:t>(14) za </a:t>
            </a:r>
            <a:r>
              <a:rPr lang="hr-HR" dirty="0"/>
              <a:t>aktivnosti društveno korisnog </a:t>
            </a:r>
            <a:r>
              <a:rPr lang="hr-HR" dirty="0" smtClean="0"/>
              <a:t>učenja kroz organizirana </a:t>
            </a:r>
            <a:r>
              <a:rPr lang="hr-HR" dirty="0"/>
              <a:t>dva ciklusa dvodnevnih radionica o DKU (jedna za studente, a jedna za profesore i udruge),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12588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484784"/>
            <a:ext cx="3131788" cy="2348841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3514" y="2393465"/>
            <a:ext cx="3840427" cy="288032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005064"/>
            <a:ext cx="3131788" cy="229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47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hr-HR" dirty="0" smtClean="0"/>
          </a:p>
          <a:p>
            <a:pPr lvl="0"/>
            <a:endParaRPr lang="hr-HR" dirty="0"/>
          </a:p>
          <a:p>
            <a:pPr lvl="0"/>
            <a:r>
              <a:rPr lang="hr-HR" dirty="0" smtClean="0"/>
              <a:t>Pripremljen </a:t>
            </a:r>
            <a:r>
              <a:rPr lang="hr-HR" dirty="0"/>
              <a:t>i </a:t>
            </a:r>
            <a:r>
              <a:rPr lang="hr-HR" dirty="0" smtClean="0"/>
              <a:t>tiskan priručnik</a:t>
            </a:r>
            <a:r>
              <a:rPr lang="hr-HR" dirty="0"/>
              <a:t> </a:t>
            </a:r>
            <a:r>
              <a:rPr lang="hr-HR" dirty="0" smtClean="0"/>
              <a:t>o društveno korisnom učenju,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94970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124782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hr-HR" dirty="0" smtClean="0"/>
          </a:p>
          <a:p>
            <a:pPr lvl="0"/>
            <a:r>
              <a:rPr lang="hr-HR" dirty="0" smtClean="0"/>
              <a:t>Osposobljeno 14 studenata, 3 profesora </a:t>
            </a:r>
            <a:r>
              <a:rPr lang="hr-HR" dirty="0"/>
              <a:t>i </a:t>
            </a:r>
            <a:r>
              <a:rPr lang="hr-HR" dirty="0" smtClean="0"/>
              <a:t>3 djelatnika OCD-ova za </a:t>
            </a:r>
            <a:r>
              <a:rPr lang="hr-HR" dirty="0"/>
              <a:t>pripremu i provedbu projekata u okviru OP ruralni razvoj (certificirani program).</a:t>
            </a:r>
          </a:p>
        </p:txBody>
      </p:sp>
    </p:spTree>
    <p:extLst>
      <p:ext uri="{BB962C8B-B14F-4D97-AF65-F5344CB8AC3E}">
        <p14:creationId xmlns:p14="http://schemas.microsoft.com/office/powerpoint/2010/main" val="494835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74630"/>
            <a:ext cx="3456384" cy="1931254"/>
          </a:xfr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904" y="3789040"/>
            <a:ext cx="3635896" cy="203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297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4B6D1-F114-462E-B0C5-B6164243F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6090FA-7CAC-4EC6-880F-70C7DE0E4D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733256"/>
            <a:ext cx="1431635" cy="104306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2E4FF-EF53-4697-9AB0-07B4CF018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hr-HR" b="1" dirty="0"/>
              <a:t>Ishodi: </a:t>
            </a:r>
            <a:r>
              <a:rPr lang="hr-HR" dirty="0"/>
              <a:t>osposobljeno 14 studenata, </a:t>
            </a:r>
            <a:r>
              <a:rPr lang="hr-HR" dirty="0" smtClean="0"/>
              <a:t>4 </a:t>
            </a:r>
            <a:r>
              <a:rPr lang="hr-HR" dirty="0"/>
              <a:t>profesora i </a:t>
            </a:r>
            <a:r>
              <a:rPr lang="hr-HR" dirty="0" smtClean="0"/>
              <a:t>14 </a:t>
            </a:r>
            <a:r>
              <a:rPr lang="hr-HR" dirty="0"/>
              <a:t>djelatnika o društveno korisnom učenju; osposobljeno 14 studenata, 3 profesora i tri djelatnika organizacija civilnoga društva za izradu i provedbu </a:t>
            </a:r>
            <a:r>
              <a:rPr lang="hr-HR" dirty="0" smtClean="0"/>
              <a:t>projekata </a:t>
            </a:r>
            <a:r>
              <a:rPr lang="hr-HR" dirty="0"/>
              <a:t>u okviru ruralnog razvoja; tiskano i distribuirano 100 primjeraka priručnika o društveno korisnom učenju, provedene dvije dvodnevne radionice o društveno korisnom učenju.</a:t>
            </a:r>
          </a:p>
          <a:p>
            <a:pPr marL="0" indent="0">
              <a:buNone/>
            </a:pP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2433385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32425-93EE-4B1E-B4E6-B0D2EBAA2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41C6C-3A85-4D99-B345-A9F0171CBE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  <a:p>
            <a:pPr lvl="0"/>
            <a:r>
              <a:rPr lang="hr-HR" dirty="0"/>
              <a:t>Organizirati aktivnosti DKU u LAG-ovima (6) i udrugama koje se bave ruralnim razvojem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235714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A4B83-08A6-4B25-BADE-2697E1575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46931-F598-4D26-8E54-B1BD1BB779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 algn="just">
              <a:buAutoNum type="arabicPeriod"/>
            </a:pPr>
            <a:r>
              <a:rPr lang="hr-HR" b="1" dirty="0" smtClean="0"/>
              <a:t>Informiranje </a:t>
            </a:r>
            <a:r>
              <a:rPr lang="hr-HR" b="1" dirty="0"/>
              <a:t>i savjetovanje građana </a:t>
            </a:r>
            <a:r>
              <a:rPr lang="hr-HR" dirty="0" smtClean="0"/>
              <a:t>– održano 126 savjetovanja </a:t>
            </a:r>
          </a:p>
          <a:p>
            <a:pPr marL="514350" indent="-514350" algn="just">
              <a:buAutoNum type="arabicPeriod"/>
            </a:pPr>
            <a:r>
              <a:rPr lang="hr-HR" b="1" dirty="0" smtClean="0"/>
              <a:t>Organizirane radionice za poljoprivrednike </a:t>
            </a:r>
            <a:r>
              <a:rPr lang="hr-HR" dirty="0" smtClean="0"/>
              <a:t>– organizirano 9 radionica na temu OP ruralni razvoj i OP pomorstvo i ribarstvo</a:t>
            </a:r>
          </a:p>
          <a:p>
            <a:pPr marL="514350" indent="-514350" algn="just">
              <a:buAutoNum type="arabicPeriod"/>
            </a:pPr>
            <a:r>
              <a:rPr lang="hr-HR" b="1" dirty="0" smtClean="0"/>
              <a:t>Podrška pri izradi projekata iz OP ruralni razvoj </a:t>
            </a:r>
            <a:r>
              <a:rPr lang="hr-HR" dirty="0" smtClean="0"/>
              <a:t>– održano 315 sati tehničke pomoći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423447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792"/>
            <a:ext cx="3116163" cy="2337123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279194"/>
            <a:ext cx="3199904" cy="2399928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475406"/>
            <a:ext cx="3199904" cy="239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096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E71FB-2637-463A-AD33-99E9B0E57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 projektu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3AD01-8718-43AB-B664-6EBF1A6CF1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b="1" dirty="0"/>
              <a:t>Vrijeme provedbe: </a:t>
            </a:r>
            <a:r>
              <a:rPr lang="hr-HR" dirty="0"/>
              <a:t>20.03.2018. do 19. 09. 2019. (18 mjeseci)</a:t>
            </a:r>
          </a:p>
          <a:p>
            <a:pPr marL="0" indent="0">
              <a:buNone/>
            </a:pPr>
            <a:r>
              <a:rPr lang="hr-HR" b="1" dirty="0"/>
              <a:t>Ukupan iznos projekta: </a:t>
            </a:r>
            <a:r>
              <a:rPr lang="hr-HR" dirty="0"/>
              <a:t>899.108,92 KN</a:t>
            </a:r>
          </a:p>
          <a:p>
            <a:pPr marL="0" indent="0">
              <a:buNone/>
            </a:pPr>
            <a:r>
              <a:rPr lang="hr-HR" b="1" dirty="0"/>
              <a:t>Iznos EU potpore: </a:t>
            </a:r>
            <a:r>
              <a:rPr lang="hr-HR" dirty="0"/>
              <a:t>764.242,58 KN</a:t>
            </a:r>
          </a:p>
          <a:p>
            <a:pPr marL="0" indent="0">
              <a:buNone/>
            </a:pPr>
            <a:r>
              <a:rPr lang="hr-HR" b="1" dirty="0"/>
              <a:t>Sufinanciranje Ureda za udruge Vlade RH: </a:t>
            </a:r>
            <a:r>
              <a:rPr lang="hr-HR" dirty="0"/>
              <a:t>134.866,34 KN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97308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547A2-48DC-49AC-9186-89785C412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E1929-7AEB-43CC-879E-334CAD4AF2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b="1" dirty="0"/>
              <a:t>Promocija aktivnosti DKU</a:t>
            </a:r>
            <a:r>
              <a:rPr lang="hr-HR" dirty="0"/>
              <a:t>.</a:t>
            </a:r>
          </a:p>
          <a:p>
            <a:endParaRPr lang="hr-H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E3A445-80E0-470A-A718-4C71273D0B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267336"/>
            <a:ext cx="3275123" cy="303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0642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844824"/>
            <a:ext cx="5266928" cy="2487455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509120"/>
            <a:ext cx="2551832" cy="191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3611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3020153" cy="2265115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916832"/>
            <a:ext cx="1927848" cy="357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5269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r-HR" dirty="0" smtClean="0"/>
              <a:t>Posebna zahvala:</a:t>
            </a:r>
          </a:p>
          <a:p>
            <a:pPr>
              <a:buFontTx/>
              <a:buChar char="-"/>
            </a:pPr>
            <a:r>
              <a:rPr lang="hr-HR" dirty="0" smtClean="0"/>
              <a:t>volonterima LAG-ova, LAGUR-a i OCD-ova,</a:t>
            </a:r>
          </a:p>
          <a:p>
            <a:pPr>
              <a:buFontTx/>
              <a:buChar char="-"/>
            </a:pPr>
            <a:r>
              <a:rPr lang="hr-HR" dirty="0"/>
              <a:t>n</a:t>
            </a:r>
            <a:r>
              <a:rPr lang="hr-HR" dirty="0" smtClean="0"/>
              <a:t>astavnicima Veleučilišta „Marko Marulić” i ostalim djelatnicima (tajništvu, referadi, financijama),</a:t>
            </a:r>
          </a:p>
          <a:p>
            <a:pPr>
              <a:buFontTx/>
              <a:buChar char="-"/>
            </a:pPr>
            <a:r>
              <a:rPr lang="hr-HR" dirty="0"/>
              <a:t>č</a:t>
            </a:r>
            <a:r>
              <a:rPr lang="hr-HR" dirty="0" smtClean="0"/>
              <a:t>lanovima OPG-ova,</a:t>
            </a:r>
          </a:p>
          <a:p>
            <a:pPr>
              <a:buFontTx/>
              <a:buChar char="-"/>
            </a:pPr>
            <a:r>
              <a:rPr lang="hr-HR" dirty="0"/>
              <a:t>m</a:t>
            </a:r>
            <a:r>
              <a:rPr lang="hr-HR" dirty="0" smtClean="0"/>
              <a:t>edijima,</a:t>
            </a:r>
          </a:p>
          <a:p>
            <a:pPr>
              <a:buFontTx/>
              <a:buChar char="-"/>
            </a:pPr>
            <a:r>
              <a:rPr lang="hr-HR" dirty="0"/>
              <a:t>s</a:t>
            </a:r>
            <a:r>
              <a:rPr lang="hr-HR" dirty="0" smtClean="0"/>
              <a:t>tudentima </a:t>
            </a:r>
            <a:r>
              <a:rPr lang="hr-HR" dirty="0" smtClean="0">
                <a:sym typeface="Wingdings" panose="05000000000000000000" pitchFamily="2" charset="2"/>
              </a:rPr>
              <a:t>.</a:t>
            </a:r>
            <a:endParaRPr lang="hr-HR" dirty="0" smtClean="0"/>
          </a:p>
          <a:p>
            <a:pPr>
              <a:buFontTx/>
              <a:buChar char="-"/>
            </a:pPr>
            <a:endParaRPr lang="hr-HR" dirty="0" smtClean="0"/>
          </a:p>
          <a:p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7887107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2A1F4-4717-43CE-A53D-9093F0C59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32ACD-263E-4151-92DD-F71AD0090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r-HR" sz="2000" dirty="0" smtClean="0"/>
              <a:t>Organizacija </a:t>
            </a:r>
            <a:r>
              <a:rPr lang="hr-HR" sz="2000" smtClean="0"/>
              <a:t>konferencije sufinancirana je </a:t>
            </a:r>
            <a:r>
              <a:rPr lang="hr-HR" sz="2000" dirty="0" smtClean="0"/>
              <a:t>u okviru Operativnog programa Učinkoviti ljudski potencijali iz Europskog socijalnog fonda.</a:t>
            </a:r>
            <a:endParaRPr lang="hr-HR" sz="2000" dirty="0"/>
          </a:p>
          <a:p>
            <a:pPr marL="0" indent="0">
              <a:buNone/>
            </a:pPr>
            <a:endParaRPr lang="hr-HR" dirty="0"/>
          </a:p>
          <a:p>
            <a:pPr marL="0" indent="0" algn="ctr">
              <a:buNone/>
            </a:pPr>
            <a:r>
              <a:rPr lang="hr-HR" dirty="0"/>
              <a:t>Hvala na pozornosti !</a:t>
            </a:r>
          </a:p>
          <a:p>
            <a:pPr marL="0" indent="0">
              <a:buNone/>
            </a:pPr>
            <a:endParaRPr lang="hr-HR" dirty="0"/>
          </a:p>
          <a:p>
            <a:pPr marL="0" indent="0" algn="ctr">
              <a:buNone/>
            </a:pPr>
            <a:r>
              <a:rPr lang="hr-HR" sz="2000" dirty="0" smtClean="0"/>
              <a:t>Sadržaj </a:t>
            </a:r>
            <a:r>
              <a:rPr lang="hr-HR" sz="2000" dirty="0"/>
              <a:t>prezentacije je isključiva odgovornost udruge „Žena“.</a:t>
            </a:r>
          </a:p>
          <a:p>
            <a:pPr marL="0" indent="0" algn="ctr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05936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5E8D6-15D8-439F-9145-BA12D5CFA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Nositelj i partneri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6D94C-2AE9-46FE-8834-A9ED57CFE6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b="1" dirty="0"/>
              <a:t>Nositelj projekta: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hr-HR" dirty="0"/>
          </a:p>
          <a:p>
            <a:pPr marL="0" indent="0">
              <a:buNone/>
            </a:pPr>
            <a:r>
              <a:rPr lang="hr-HR" dirty="0"/>
              <a:t>Udruga «Žena» Drniš                                                                                        </a:t>
            </a:r>
          </a:p>
          <a:p>
            <a:pPr marL="0" indent="0">
              <a:buNone/>
            </a:pPr>
            <a:r>
              <a:rPr lang="hr-HR" dirty="0"/>
              <a:t>Postolarska 3, 22 320 Drniš</a:t>
            </a:r>
          </a:p>
          <a:p>
            <a:pPr marL="0" indent="0">
              <a:buNone/>
            </a:pPr>
            <a:r>
              <a:rPr lang="hr-HR" dirty="0"/>
              <a:t>Tel/ Fax: 022/ 887 944</a:t>
            </a:r>
          </a:p>
          <a:p>
            <a:pPr marL="0" indent="0">
              <a:buNone/>
            </a:pPr>
            <a:r>
              <a:rPr lang="hr-HR" dirty="0"/>
              <a:t>E-mail: </a:t>
            </a:r>
            <a:r>
              <a:rPr lang="hr-HR" u="sng" dirty="0">
                <a:hlinkClick r:id="rId2"/>
              </a:rPr>
              <a:t>udruga.zena1@si.ht.hr</a:t>
            </a:r>
            <a:endParaRPr lang="hr-HR" dirty="0"/>
          </a:p>
          <a:p>
            <a:pPr marL="0" indent="0">
              <a:buNone/>
            </a:pPr>
            <a:r>
              <a:rPr lang="hr-HR" dirty="0"/>
              <a:t>Web: </a:t>
            </a:r>
            <a:r>
              <a:rPr lang="hr-HR" u="sng" dirty="0">
                <a:hlinkClick r:id="rId3"/>
              </a:rPr>
              <a:t>www.zena-drnis.com</a:t>
            </a:r>
            <a:endParaRPr lang="hr-HR" dirty="0"/>
          </a:p>
          <a:p>
            <a:r>
              <a:rPr lang="hr-HR" dirty="0"/>
              <a:t> 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07C0B0-D4E9-4AA9-8393-3359AF50E4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625931"/>
            <a:ext cx="2808312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801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2687B-0E95-43AB-95B0-6EE4BD7EC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356B1-3111-48E6-AD57-4F7D2AC6F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hr-HR" sz="12800" b="1" dirty="0"/>
              <a:t>Partner: </a:t>
            </a:r>
            <a:endParaRPr lang="hr-HR" sz="12800" dirty="0"/>
          </a:p>
          <a:p>
            <a:pPr marL="0" indent="0">
              <a:buNone/>
            </a:pPr>
            <a:r>
              <a:rPr lang="hr-HR" sz="12800" dirty="0"/>
              <a:t>Veleučilište Marko Marulić</a:t>
            </a:r>
          </a:p>
          <a:p>
            <a:pPr marL="0" indent="0">
              <a:buNone/>
            </a:pPr>
            <a:r>
              <a:rPr lang="hr-HR" sz="12800" dirty="0"/>
              <a:t>Krešimirova 30.</a:t>
            </a:r>
          </a:p>
          <a:p>
            <a:pPr marL="0" indent="0">
              <a:buNone/>
            </a:pPr>
            <a:r>
              <a:rPr lang="hr-HR" sz="12800" dirty="0"/>
              <a:t>22 300 Knin</a:t>
            </a:r>
          </a:p>
          <a:p>
            <a:pPr marL="0" indent="0">
              <a:buNone/>
            </a:pPr>
            <a:r>
              <a:rPr lang="hr-HR" sz="12800" dirty="0"/>
              <a:t>Tel: 022 664 450</a:t>
            </a:r>
          </a:p>
          <a:p>
            <a:pPr marL="0" indent="0">
              <a:buNone/>
            </a:pPr>
            <a:r>
              <a:rPr lang="hr-HR" sz="12800" dirty="0"/>
              <a:t>fax: 022 661 374</a:t>
            </a:r>
          </a:p>
          <a:p>
            <a:pPr marL="0" indent="0">
              <a:buNone/>
            </a:pPr>
            <a:r>
              <a:rPr lang="hr-HR" sz="12800" dirty="0"/>
              <a:t>E-mail: info@veleknin.hr</a:t>
            </a:r>
          </a:p>
          <a:p>
            <a:pPr marL="0" indent="0">
              <a:buNone/>
            </a:pPr>
            <a:r>
              <a:rPr lang="hr-HR" sz="12800" dirty="0"/>
              <a:t>Web: </a:t>
            </a:r>
            <a:r>
              <a:rPr lang="hr-HR" sz="12800" u="sng" dirty="0">
                <a:hlinkClick r:id="rId2"/>
              </a:rPr>
              <a:t>www.veleknin.hr</a:t>
            </a:r>
            <a:endParaRPr lang="hr-HR" sz="12800" dirty="0"/>
          </a:p>
          <a:p>
            <a:r>
              <a:rPr lang="hr-HR" sz="12800" dirty="0"/>
              <a:t> </a:t>
            </a:r>
          </a:p>
          <a:p>
            <a:endParaRPr lang="hr-H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B868E1-B100-4644-B118-B591859458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068960"/>
            <a:ext cx="3149583" cy="181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995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281CA-0C36-476F-86AD-5934B1528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Cilj projekta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6738D-18A5-46F4-8C53-CF7C88F2A5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Uspostavljen održivi program društveno korisnog učenja na Veleučlištu „Marko Marulić“ u Kninu u cilju osnaživanja lokalnih organizacija civilnog društva koje se bave ruralnim razvojem.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725144"/>
            <a:ext cx="2483768" cy="186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848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695D9-44CB-41BD-963D-A39DC5D20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Ciljna skupina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2D9F6-076A-40A1-BECF-BB67C6116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484784"/>
            <a:ext cx="8229600" cy="4525963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hr-HR" sz="5100" dirty="0"/>
              <a:t>Lokalne akcijske grupe (u daljnjem tekstu: LAG) Šibensko- kninske županije (2) i Zadarske županije (4) i njihovi djelatnici,</a:t>
            </a:r>
          </a:p>
          <a:p>
            <a:endParaRPr lang="hr-HR" sz="5100" dirty="0"/>
          </a:p>
          <a:p>
            <a:pPr lvl="0"/>
            <a:r>
              <a:rPr lang="hr-HR" sz="5100" dirty="0"/>
              <a:t>Članovi lokalnih akcijskih grupa te lokalni poljoprivrednici (min. 100),</a:t>
            </a:r>
          </a:p>
          <a:p>
            <a:pPr marL="0" indent="0">
              <a:buNone/>
            </a:pPr>
            <a:r>
              <a:rPr lang="hr-HR" sz="5100" dirty="0"/>
              <a:t> </a:t>
            </a:r>
          </a:p>
          <a:p>
            <a:pPr lvl="0"/>
            <a:r>
              <a:rPr lang="hr-HR" sz="5100" dirty="0"/>
              <a:t>Djelatnici Udruge „Žena“ iz Drniša te djelatnike Veleučilišta „Marko Marulić“ iz Knina (7),</a:t>
            </a:r>
          </a:p>
          <a:p>
            <a:endParaRPr lang="hr-HR" sz="5100" dirty="0"/>
          </a:p>
          <a:p>
            <a:pPr lvl="0"/>
            <a:r>
              <a:rPr lang="hr-HR" sz="5100" dirty="0"/>
              <a:t>Studenti Veleučilišta „Marko Marulić“ iz Knina ( min. 14).</a:t>
            </a:r>
          </a:p>
          <a:p>
            <a:endParaRPr lang="hr-HR" sz="5100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79241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C2B70-E558-4151-807D-C9A355386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Aktivnosti i rezultati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92557-6596-4E80-A3AA-9C9FE14A99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dirty="0" smtClean="0"/>
              <a:t>Uspostavljena radna skupina </a:t>
            </a:r>
            <a:r>
              <a:rPr lang="hr-HR" dirty="0"/>
              <a:t>za izradu Programa društveno korisnog učenja </a:t>
            </a:r>
            <a:r>
              <a:rPr lang="hr-HR" dirty="0" smtClean="0"/>
              <a:t>(27 članova) </a:t>
            </a:r>
            <a:r>
              <a:rPr lang="hr-HR" dirty="0"/>
              <a:t>– </a:t>
            </a:r>
            <a:r>
              <a:rPr lang="hr-HR" dirty="0" smtClean="0"/>
              <a:t>održano 6 </a:t>
            </a:r>
            <a:r>
              <a:rPr lang="hr-HR" dirty="0"/>
              <a:t>sastanaka tijekom 4 mjeseca na kojima će se uz podršku stručnjaka izraditi Program  mentorstva i metodologiju za Veleučilište.</a:t>
            </a:r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04546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68760"/>
            <a:ext cx="3240360" cy="2268252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37012"/>
            <a:ext cx="3547886" cy="242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209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86175-5239-49D5-8BE5-A6D516225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BDE75-F421-4F58-86B2-DB9E2A9D3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hr-HR" b="1" dirty="0"/>
              <a:t>Ishodi: </a:t>
            </a:r>
            <a:r>
              <a:rPr lang="hr-HR" dirty="0"/>
              <a:t>formirana radna skupina za izradu programa društveno korisnog učenja od </a:t>
            </a:r>
            <a:r>
              <a:rPr lang="hr-HR" dirty="0" smtClean="0"/>
              <a:t>27 </a:t>
            </a:r>
            <a:r>
              <a:rPr lang="hr-HR" dirty="0"/>
              <a:t>članova, održano 6 sastanaka radne skupine, potpisani memorandumi o suradnji sa članovima radne skupine, izrađen Poslovnik za rad radne skupine, pripremljeni radni paketi za članove radne skupine (po jedan paket za svaki sastanak), izrađeni i usvojeni programi (3) mentorstva i metodologija društveno korisnog učenja na Veleučilištu „Marko Marulić“ kao temelj budućeg angažmana studenata za tri stručna studija.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95733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ESI template_3</Template>
  <TotalTime>192</TotalTime>
  <Words>593</Words>
  <Application>Microsoft Office PowerPoint</Application>
  <PresentationFormat>Prikaz na zaslonu (4:3)</PresentationFormat>
  <Paragraphs>72</Paragraphs>
  <Slides>24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24</vt:i4>
      </vt:variant>
    </vt:vector>
  </HeadingPairs>
  <TitlesOfParts>
    <vt:vector size="30" baseType="lpstr">
      <vt:lpstr>Arial</vt:lpstr>
      <vt:lpstr>Calibri</vt:lpstr>
      <vt:lpstr>Neo Sans</vt:lpstr>
      <vt:lpstr>Times New Roman</vt:lpstr>
      <vt:lpstr>Wingdings</vt:lpstr>
      <vt:lpstr>Office Theme</vt:lpstr>
      <vt:lpstr>ZAVRŠNA KONFERENCIJA PROJEKT „MA DA – Mladi, A Društveno Angažirani”</vt:lpstr>
      <vt:lpstr>O projektu</vt:lpstr>
      <vt:lpstr>Nositelj i partneri</vt:lpstr>
      <vt:lpstr>PowerPoint prezentacija</vt:lpstr>
      <vt:lpstr>Cilj projekta</vt:lpstr>
      <vt:lpstr>Ciljna skupina</vt:lpstr>
      <vt:lpstr>Aktivnosti i rezultati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>SivaStanica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Aleksandra Janjić</dc:creator>
  <cp:lastModifiedBy>Aleksandra Janjić</cp:lastModifiedBy>
  <cp:revision>28</cp:revision>
  <dcterms:created xsi:type="dcterms:W3CDTF">2018-05-20T06:21:02Z</dcterms:created>
  <dcterms:modified xsi:type="dcterms:W3CDTF">2019-09-10T20:14:15Z</dcterms:modified>
</cp:coreProperties>
</file>